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97" r:id="rId2"/>
  </p:sldMasterIdLst>
  <p:notesMasterIdLst>
    <p:notesMasterId r:id="rId10"/>
  </p:notesMasterIdLst>
  <p:sldIdLst>
    <p:sldId id="256" r:id="rId3"/>
    <p:sldId id="273" r:id="rId4"/>
    <p:sldId id="268" r:id="rId5"/>
    <p:sldId id="266" r:id="rId6"/>
    <p:sldId id="272" r:id="rId7"/>
    <p:sldId id="267" r:id="rId8"/>
    <p:sldId id="270" r:id="rId9"/>
  </p:sldIdLst>
  <p:sldSz cx="9144000" cy="5143500" type="screen16x9"/>
  <p:notesSz cx="6858000" cy="9144000"/>
  <p:defaultTextStyle>
    <a:lvl1pPr marL="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PT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31504" autoAdjust="0"/>
  </p:normalViewPr>
  <p:slideViewPr>
    <p:cSldViewPr>
      <p:cViewPr varScale="1">
        <p:scale>
          <a:sx n="155" d="100"/>
          <a:sy n="155" d="100"/>
        </p:scale>
        <p:origin x="208" y="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pt-PT" sz="1200"/>
            </a:lvl1pPr>
            <a:extLst/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pt-PT" sz="1200"/>
            </a:lvl1pPr>
            <a:extLst/>
          </a:lstStyle>
          <a:p>
            <a:fld id="{A8ADFD5B-A66C-449C-B6E8-FB716D07777D}" type="datetimeFigureOut">
              <a:rPr lang="pt-PT"/>
              <a:pPr/>
              <a:t>21/10/18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pt-PT"/>
              <a:t>Clique para 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pt-PT" sz="1200"/>
            </a:lvl1pPr>
            <a:extLst/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pt-PT" sz="1200"/>
            </a:lvl1pPr>
            <a:extLst/>
          </a:lstStyle>
          <a:p>
            <a:fld id="{CA5D3BF3-D352-46FC-8343-31F56E6730EA}" type="slidenum">
              <a:rPr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5996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832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Machines</a:t>
            </a:r>
            <a:r>
              <a:rPr lang="pt-PT" dirty="0"/>
              <a:t> é um conjunto de modelos da área de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, utilizado sobretudo na classificação de dados no </a:t>
            </a:r>
            <a:r>
              <a:rPr lang="pt-PT" dirty="0" err="1"/>
              <a:t>context</a:t>
            </a:r>
            <a:r>
              <a:rPr lang="pt-PT" noProof="0" dirty="0"/>
              <a:t>o da aprendizagem supervisionada.</a:t>
            </a:r>
          </a:p>
          <a:p>
            <a:endParaRPr lang="pt-PT" noProof="0" dirty="0"/>
          </a:p>
          <a:p>
            <a:r>
              <a:rPr lang="pt-PT" noProof="0" dirty="0"/>
              <a:t>Para entendermos melhor o conceito – e mantendo-nos na área da classificação de dados –, podemos pensar, por exemplo, no âmbito de um reconhecedor visual de animais em que é necessário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olhar para uma imagem de um animal que pode ser, por exemplo, um cão e um lobo, e dizer se, de facto, é um cão ou é um lobo</a:t>
            </a:r>
            <a:r>
              <a:rPr lang="pt-PT" noProof="0" dirty="0"/>
              <a:t>. Como estamos num contexto de aprendizagem supervisionada, esta asserção vai ser baseada num conjunto de dados que foi estudado a priori.</a:t>
            </a:r>
          </a:p>
          <a:p>
            <a:endParaRPr lang="pt-PT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(1.ª imagem)</a:t>
            </a:r>
            <a:endParaRPr lang="pt-PT" noProof="0" dirty="0"/>
          </a:p>
          <a:p>
            <a:endParaRPr lang="pt-PT" noProof="0" dirty="0"/>
          </a:p>
          <a:p>
            <a:r>
              <a:rPr lang="pt-PT" dirty="0"/>
              <a:t>Assim sendo, é estudado um conjunto de dados do tipo (xi, </a:t>
            </a:r>
            <a:r>
              <a:rPr lang="pt-PT" dirty="0" err="1"/>
              <a:t>yi</a:t>
            </a:r>
            <a:r>
              <a:rPr lang="pt-PT" dirty="0"/>
              <a:t>) em que xi corresponde ao valor de uma determinada característica dos elementos, e </a:t>
            </a:r>
            <a:r>
              <a:rPr lang="pt-PT" dirty="0" err="1"/>
              <a:t>yi</a:t>
            </a:r>
            <a:r>
              <a:rPr lang="pt-PT" dirty="0"/>
              <a:t> é um marcador que indica se um determinado elemento pertence a um ou outro grupo. Podemos então ter o caso concreto dado pela imagem em que, por exemplo, os pontos azuis correspondem a elementos do tipo ”cão” e os vermelhos a elementos do tipo “lobo” (</a:t>
            </a:r>
            <a:r>
              <a:rPr lang="pt-PT" dirty="0" err="1"/>
              <a:t>yi</a:t>
            </a:r>
            <a:r>
              <a:rPr lang="pt-PT" dirty="0"/>
              <a:t>) e os eixos correspondem a características físicas dos animais como por exemplo o porte ou a cor do pelo (xi). Assim, um caniche iria estar no extremo oposto aos pontos vermelhos, mas um husky por exemplo iria estar mais perto do conjunto de dados dos lobos.</a:t>
            </a:r>
          </a:p>
          <a:p>
            <a:endParaRPr lang="pt-PT" dirty="0"/>
          </a:p>
          <a:p>
            <a:r>
              <a:rPr lang="pt-PT" dirty="0"/>
              <a:t>O objetivo é então separar os elementos em dois conjuntos de dados distintos para que, ao ser introduzido um elemento novo, se possa fazer a sua correta classificação.</a:t>
            </a:r>
          </a:p>
          <a:p>
            <a:endParaRPr lang="pt-PT" dirty="0"/>
          </a:p>
          <a:p>
            <a:r>
              <a:rPr lang="pt-PT" dirty="0"/>
              <a:t>(2.ª imagem)</a:t>
            </a:r>
          </a:p>
          <a:p>
            <a:endParaRPr lang="pt-PT" dirty="0"/>
          </a:p>
          <a:p>
            <a:r>
              <a:rPr lang="pt-PT" dirty="0"/>
              <a:t>Para isso, neste caso podemos fazê-lo traçando uma reta que separe os pontos azuis dos vermelhos. Essa reta corresponde ao </a:t>
            </a:r>
            <a:r>
              <a:rPr lang="pt-PT" dirty="0" err="1"/>
              <a:t>hiperplano</a:t>
            </a:r>
            <a:r>
              <a:rPr lang="pt-PT" dirty="0"/>
              <a:t> de separação entre os dois grupos do conjunto de dados (que em R2 corresponde a uma reta). Como se pode ver pela imagem, há inúmeras possibilidades para essa tal reta de separação.</a:t>
            </a:r>
          </a:p>
          <a:p>
            <a:endParaRPr lang="pt-PT" dirty="0"/>
          </a:p>
          <a:p>
            <a:r>
              <a:rPr lang="pt-PT" dirty="0"/>
              <a:t>(3.ª imagem)</a:t>
            </a:r>
          </a:p>
          <a:p>
            <a:endParaRPr lang="pt-PT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Recorrendo a um algoritmo de “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classifier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para traçar essa tal reta, a ideia é escolher a reta que maximize o espaço de separação entre os dois grupos de elementos do conjunto de dados (margem). Desta forma, ao ser recebido e estudado um novo elemento, há um maior acerto na sua classificação. Os elementos da fronteira dos dois grupos correspondem aos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servem para delinear a margem e dão nome ao modelo.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  <a:p>
            <a:r>
              <a:rPr lang="pt-PT" dirty="0"/>
              <a:t>Por exemplo, se tivéssemos escolhido esta primeira reta, e fosse depois introduzido um novo caso de um cão que até se parecia bastante a um lobo, se calhar ele iria estar deste lado da reta e o nosso modelo iria classificá-lo erradamente como um lobo.</a:t>
            </a:r>
          </a:p>
          <a:p>
            <a:endParaRPr lang="pt-PT" dirty="0"/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então perante um algoritmo de Hard-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SVM. No entanto, nem sempre existe uma separação tão clara entre os dois grupos do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pelo que Soft-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SVM que introduz variáveis de folga em que, muito resumidamente, passa haver margem para alguns erros de classificação durante a fase de treino, de forma a criar um modelo com maior capacidade de generalização para novos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  <a:p>
            <a:r>
              <a:rPr lang="pt-PT" dirty="0"/>
              <a:t>(4.ª imagem)</a:t>
            </a:r>
          </a:p>
          <a:p>
            <a:endParaRPr lang="pt-PT" dirty="0"/>
          </a:p>
          <a:p>
            <a:r>
              <a:rPr lang="pt-PT" dirty="0"/>
              <a:t>Além disso, muitas vezes não existe uma separação linear dos dois conjuntos como se pode ver pelo caso desta imagem, pelo que se recorre ao chamado “</a:t>
            </a:r>
            <a:r>
              <a:rPr lang="pt-PT" dirty="0" err="1"/>
              <a:t>kernel</a:t>
            </a:r>
            <a:r>
              <a:rPr lang="pt-PT" dirty="0"/>
              <a:t> </a:t>
            </a:r>
            <a:r>
              <a:rPr lang="pt-PT" dirty="0" err="1"/>
              <a:t>trick</a:t>
            </a:r>
            <a:r>
              <a:rPr lang="pt-PT" dirty="0"/>
              <a:t>” para aumentar o espaço de estudo dos dados de forma a poder traçar um </a:t>
            </a:r>
            <a:r>
              <a:rPr lang="pt-PT" dirty="0" err="1"/>
              <a:t>hiperplano</a:t>
            </a:r>
            <a:r>
              <a:rPr lang="pt-PT" dirty="0"/>
              <a:t> não linear de separação.</a:t>
            </a:r>
          </a:p>
          <a:p>
            <a:endParaRPr lang="pt-PT" dirty="0"/>
          </a:p>
          <a:p>
            <a:r>
              <a:rPr lang="pt-PT" dirty="0"/>
              <a:t>SVM pode ainda ser </a:t>
            </a:r>
            <a:r>
              <a:rPr lang="pt-PT" dirty="0" err="1"/>
              <a:t>extendido</a:t>
            </a:r>
            <a:r>
              <a:rPr lang="pt-PT" dirty="0"/>
              <a:t> a outros contextos como classificação de dados </a:t>
            </a:r>
            <a:r>
              <a:rPr lang="pt-PT" dirty="0" err="1"/>
              <a:t>multi-class</a:t>
            </a:r>
            <a:r>
              <a:rPr lang="pt-PT" dirty="0"/>
              <a:t> (não binária), regressão estatística e aprendizagem não supervisionada (</a:t>
            </a: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clustering</a:t>
            </a:r>
            <a:r>
              <a:rPr lang="pt-PT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0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PT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25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8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3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71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pt-PT" smtClean="0"/>
              <a:pPr/>
              <a:t>21/10/18</a:t>
            </a:fld>
            <a:endParaRPr kumimoji="0"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240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68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/>
          </a:p>
        </p:txBody>
      </p:sp>
    </p:spTree>
    <p:extLst>
      <p:ext uri="{BB962C8B-B14F-4D97-AF65-F5344CB8AC3E}">
        <p14:creationId xmlns:p14="http://schemas.microsoft.com/office/powerpoint/2010/main" val="318592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/>
          </a:p>
        </p:txBody>
      </p:sp>
    </p:spTree>
    <p:extLst>
      <p:ext uri="{BB962C8B-B14F-4D97-AF65-F5344CB8AC3E}">
        <p14:creationId xmlns:p14="http://schemas.microsoft.com/office/powerpoint/2010/main" val="1430955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0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4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F49A8198-4617-485E-9585-4840B69DBBA6}" type="datetime1">
              <a:rPr lang="pt-PT" smtClean="0"/>
              <a:pPr/>
              <a:t>21/10/18</a:t>
            </a:fld>
            <a:endParaRPr kumimoji="0"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0"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F7CB7D-F184-43C7-B6FD-03D728E1BBFF}" type="slidenum">
              <a:rPr kumimoji="0" lang="pt-PT" smtClean="0">
                <a:solidFill>
                  <a:srgbClr val="FFFFFF"/>
                </a:solidFill>
              </a:rPr>
              <a:pPr/>
              <a:t>‹#›</a:t>
            </a:fld>
            <a:endParaRPr kumimoji="0"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2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pt-PT" smtClean="0"/>
              <a:pPr/>
              <a:t>21/10/18</a:t>
            </a:fld>
            <a:endParaRPr kumimoji="0"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pt-PT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2800"/>
          </a:p>
        </p:txBody>
      </p:sp>
    </p:spTree>
    <p:extLst>
      <p:ext uri="{BB962C8B-B14F-4D97-AF65-F5344CB8AC3E}">
        <p14:creationId xmlns:p14="http://schemas.microsoft.com/office/powerpoint/2010/main" val="347612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E4606EA6-EFEA-4C30-9264-4F9291A5780D}" type="datetime1">
              <a:rPr lang="pt-PT" smtClean="0"/>
              <a:pPr/>
              <a:t>21/10/18</a:t>
            </a:fld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pPr algn="r"/>
            <a:endParaRPr kumimoji="0" lang="pt-PT" sz="140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kumimoji="0" lang="pt-PT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pt-PT" sz="1400" b="1">
              <a:solidFill>
                <a:srgbClr val="FFFF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9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ctrTitle"/>
          </p:nvPr>
        </p:nvSpPr>
        <p:spPr>
          <a:xfrm>
            <a:off x="822960" y="1224310"/>
            <a:ext cx="7543800" cy="1124271"/>
          </a:xfrm>
        </p:spPr>
        <p:txBody>
          <a:bodyPr>
            <a:normAutofit fontScale="90000"/>
          </a:bodyPr>
          <a:lstStyle/>
          <a:p>
            <a:r>
              <a:rPr lang="pt-PT" sz="4800" b="1" dirty="0"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SISTEMAS DE APRENDIZAGEM</a:t>
            </a:r>
            <a:endParaRPr lang="pt-PT" sz="3200" dirty="0">
              <a:latin typeface="MS UI Gothic" panose="020B0600070205080204" pitchFamily="34" charset="-128"/>
              <a:ea typeface="MS UI Gothic" panose="020B060007020508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https://www.eng.uminho.pt/SiteAsset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16" y="3512208"/>
            <a:ext cx="1296144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E65DF9-F24D-D943-AE4C-D9A2E48AF10F}"/>
              </a:ext>
            </a:extLst>
          </p:cNvPr>
          <p:cNvSpPr/>
          <p:nvPr/>
        </p:nvSpPr>
        <p:spPr>
          <a:xfrm>
            <a:off x="822960" y="2459458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MS UI Gothic" panose="020B0600070205080204" pitchFamily="34" charset="-128"/>
                <a:ea typeface="MS UI Gothic" panose="020B0600070205080204" pitchFamily="34" charset="-128"/>
                <a:cs typeface="Arial" panose="020B0604020202020204" pitchFamily="34" charset="0"/>
              </a:rPr>
              <a:t>Reinforcement Learning, Particle Swarm Optimization e Support Vector Machines</a:t>
            </a:r>
            <a:endParaRPr lang="en-US" sz="2400" b="1" dirty="0"/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B9165E69-FB4A-7942-BF5B-27BEC1E0074A}"/>
              </a:ext>
            </a:extLst>
          </p:cNvPr>
          <p:cNvSpPr txBox="1"/>
          <p:nvPr/>
        </p:nvSpPr>
        <p:spPr>
          <a:xfrm>
            <a:off x="820383" y="3579862"/>
            <a:ext cx="626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Pereira, Carlos Lemos, João Barreira e Rafael Costa</a:t>
            </a:r>
          </a:p>
          <a:p>
            <a:endParaRPr lang="pt-PT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Aprendizagem e Extração de Conhecimento – Sistemas Inteligentes</a:t>
            </a:r>
          </a:p>
          <a:p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2018/2019 – MEI/MIEI – Universidade do Minho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en-US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Reinforcement Learning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Pereira, Carlos Lemos, João Barreira e </a:t>
            </a:r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94619-1A5F-274E-9E60-F4FCDDAB677B}"/>
              </a:ext>
            </a:extLst>
          </p:cNvPr>
          <p:cNvSpPr txBox="1"/>
          <p:nvPr/>
        </p:nvSpPr>
        <p:spPr>
          <a:xfrm>
            <a:off x="971600" y="1512861"/>
            <a:ext cx="3240360" cy="241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Exploitation</a:t>
            </a:r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 vs. </a:t>
            </a:r>
            <a:r>
              <a:rPr lang="en-US" i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Exploration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Política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Value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DB0C0-B7E5-A048-A6AC-EB575837D054}"/>
              </a:ext>
            </a:extLst>
          </p:cNvPr>
          <p:cNvSpPr txBox="1"/>
          <p:nvPr/>
        </p:nvSpPr>
        <p:spPr>
          <a:xfrm>
            <a:off x="5300262" y="1512861"/>
            <a:ext cx="3240360" cy="241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Agentes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Sinal de recompensa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Modelação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246518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pt-PT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RL – Ferramentas e Aplicações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</a:t>
            </a:r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, Carlos Lemos, João Barreira e 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5C4A4B0E-5B4E-834A-9D16-5C8866123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97" y="3442288"/>
            <a:ext cx="1560344" cy="546120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7F5B56EE-BEC5-A34C-AA77-2D5974D8D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956" y="1901317"/>
            <a:ext cx="1598568" cy="1063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09AE-957E-7448-8E96-1B31AB6A4A93}"/>
              </a:ext>
            </a:extLst>
          </p:cNvPr>
          <p:cNvSpPr txBox="1"/>
          <p:nvPr/>
        </p:nvSpPr>
        <p:spPr>
          <a:xfrm>
            <a:off x="683569" y="1779662"/>
            <a:ext cx="3456384" cy="220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Marketing e publicidade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Saúde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Textos e sistemas de diálogo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Automação industrial</a:t>
            </a:r>
          </a:p>
        </p:txBody>
      </p:sp>
      <p:pic>
        <p:nvPicPr>
          <p:cNvPr id="12" name="Imagem 6">
            <a:extLst>
              <a:ext uri="{FF2B5EF4-FFF2-40B4-BE49-F238E27FC236}">
                <a16:creationId xmlns:a16="http://schemas.microsoft.com/office/drawing/2014/main" id="{3511A20E-4774-134C-89AE-67BD8D0E5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67" y="3464167"/>
            <a:ext cx="1560344" cy="4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en-US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Particle Swarm Optimization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Pereira, </a:t>
            </a:r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Carlos Lemos</a:t>
            </a:r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, João Barreira e 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pic>
        <p:nvPicPr>
          <p:cNvPr id="6" name="Picture 3" descr="C:\Users\carlo\Desktop\1_xb84rQPsgS6WVT-k1p6Gpg.png">
            <a:extLst>
              <a:ext uri="{FF2B5EF4-FFF2-40B4-BE49-F238E27FC236}">
                <a16:creationId xmlns:a16="http://schemas.microsoft.com/office/drawing/2014/main" id="{B0FC6495-5555-6844-BD75-173AF5C3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643056"/>
            <a:ext cx="2857520" cy="1491919"/>
          </a:xfrm>
          <a:prstGeom prst="rect">
            <a:avLst/>
          </a:prstGeom>
          <a:noFill/>
        </p:spPr>
      </p:pic>
      <p:pic>
        <p:nvPicPr>
          <p:cNvPr id="7" name="Picture 4" descr="C:\Users\carlo\Desktop\PSO_Topologies.png">
            <a:extLst>
              <a:ext uri="{FF2B5EF4-FFF2-40B4-BE49-F238E27FC236}">
                <a16:creationId xmlns:a16="http://schemas.microsoft.com/office/drawing/2014/main" id="{B76FFD97-36C1-AC40-A262-1403FACE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22" y="3357568"/>
            <a:ext cx="3571900" cy="1265454"/>
          </a:xfrm>
          <a:prstGeom prst="rect">
            <a:avLst/>
          </a:prstGeom>
          <a:noFill/>
        </p:spPr>
      </p:pic>
      <p:pic>
        <p:nvPicPr>
          <p:cNvPr id="9" name="Picture 6" descr="C:\Users\carlo\Desktop\Sem Título.png">
            <a:extLst>
              <a:ext uri="{FF2B5EF4-FFF2-40B4-BE49-F238E27FC236}">
                <a16:creationId xmlns:a16="http://schemas.microsoft.com/office/drawing/2014/main" id="{72D1D396-EAE1-244D-B2AF-63A2899B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74" y="1785932"/>
            <a:ext cx="2450032" cy="216215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F7CDFB-D1C7-A049-8EF7-9013989AF817}"/>
              </a:ext>
            </a:extLst>
          </p:cNvPr>
          <p:cNvSpPr txBox="1"/>
          <p:nvPr/>
        </p:nvSpPr>
        <p:spPr>
          <a:xfrm>
            <a:off x="824110" y="1427303"/>
            <a:ext cx="3456384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Origem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Movimento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Topologias</a:t>
            </a:r>
          </a:p>
        </p:txBody>
      </p:sp>
    </p:spTree>
    <p:extLst>
      <p:ext uri="{BB962C8B-B14F-4D97-AF65-F5344CB8AC3E}">
        <p14:creationId xmlns:p14="http://schemas.microsoft.com/office/powerpoint/2010/main" val="307309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pt-PT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PSO – Ferramentas e Aplicações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</a:t>
            </a:r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, Carlos Lemos, João Barreira e 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sp>
        <p:nvSpPr>
          <p:cNvPr id="13" name="TextShape 1">
            <a:extLst>
              <a:ext uri="{FF2B5EF4-FFF2-40B4-BE49-F238E27FC236}">
                <a16:creationId xmlns:a16="http://schemas.microsoft.com/office/drawing/2014/main" id="{24122CC3-1A03-B949-8F8B-44F88A57F075}"/>
              </a:ext>
            </a:extLst>
          </p:cNvPr>
          <p:cNvSpPr txBox="1"/>
          <p:nvPr/>
        </p:nvSpPr>
        <p:spPr>
          <a:xfrm>
            <a:off x="7005413" y="3607898"/>
            <a:ext cx="1635058" cy="23859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 panose="020B0600070205080204" pitchFamily="34" charset="-128"/>
                <a:ea typeface="MS UI Gothic" panose="020B0600070205080204" pitchFamily="34" charset="-128"/>
              </a:rPr>
              <a:t>PSO</a:t>
            </a: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 panose="020B0600070205080204" pitchFamily="34" charset="-128"/>
                <a:ea typeface="MS UI Gothic" panose="020B0600070205080204" pitchFamily="34" charset="-128"/>
              </a:rPr>
              <a:t> Visualization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50BAC8-9381-964E-BD52-EC6E6CA6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393711" y="3112558"/>
            <a:ext cx="2181690" cy="1359727"/>
          </a:xfrm>
          <a:prstGeom prst="rect">
            <a:avLst/>
          </a:prstGeom>
          <a:ln>
            <a:noFill/>
          </a:ln>
        </p:spPr>
      </p:pic>
      <p:sp>
        <p:nvSpPr>
          <p:cNvPr id="15" name="CustomShape 4">
            <a:extLst>
              <a:ext uri="{FF2B5EF4-FFF2-40B4-BE49-F238E27FC236}">
                <a16:creationId xmlns:a16="http://schemas.microsoft.com/office/drawing/2014/main" id="{F21E800C-7EC2-D143-BD0F-725003CA05D9}"/>
              </a:ext>
            </a:extLst>
          </p:cNvPr>
          <p:cNvSpPr/>
          <p:nvPr/>
        </p:nvSpPr>
        <p:spPr>
          <a:xfrm>
            <a:off x="487769" y="1643106"/>
            <a:ext cx="3399473" cy="2783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/>
                <a:ea typeface="MS UI Gothic"/>
              </a:rPr>
              <a:t>Energia reativa e Controlo de tensão elétrica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pt-P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/>
                <a:ea typeface="MS UI Gothic"/>
              </a:rPr>
              <a:t>Fornecimento económico</a:t>
            </a:r>
            <a:endParaRPr lang="pt-P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FCFA47-C25E-7E47-B39F-3E09F4415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021173" y="2268153"/>
            <a:ext cx="1635058" cy="1363062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DEFFBB-8B3F-AE40-8C8C-1E1F0230B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4333014" y="1434338"/>
            <a:ext cx="2314410" cy="1330344"/>
          </a:xfrm>
          <a:prstGeom prst="rect">
            <a:avLst/>
          </a:prstGeom>
          <a:ln>
            <a:noFill/>
          </a:ln>
        </p:spPr>
      </p:pic>
      <p:sp>
        <p:nvSpPr>
          <p:cNvPr id="18" name="TextShape 1">
            <a:extLst>
              <a:ext uri="{FF2B5EF4-FFF2-40B4-BE49-F238E27FC236}">
                <a16:creationId xmlns:a16="http://schemas.microsoft.com/office/drawing/2014/main" id="{CE91DFF7-BD62-6A4E-990D-2C636F8C3941}"/>
              </a:ext>
            </a:extLst>
          </p:cNvPr>
          <p:cNvSpPr txBox="1"/>
          <p:nvPr/>
        </p:nvSpPr>
        <p:spPr>
          <a:xfrm>
            <a:off x="4333014" y="2739727"/>
            <a:ext cx="2314410" cy="16151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 panose="020B0600070205080204" pitchFamily="34" charset="-128"/>
                <a:ea typeface="MS UI Gothic" panose="020B0600070205080204" pitchFamily="34" charset="-128"/>
              </a:rPr>
              <a:t>PSOLeT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14E5966D-8A6C-1D40-B533-28A2A05BBAE9}"/>
              </a:ext>
            </a:extLst>
          </p:cNvPr>
          <p:cNvSpPr txBox="1"/>
          <p:nvPr/>
        </p:nvSpPr>
        <p:spPr>
          <a:xfrm>
            <a:off x="4393711" y="4419526"/>
            <a:ext cx="2181690" cy="16229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S UI Gothic" panose="020B0600070205080204" pitchFamily="34" charset="-128"/>
                <a:ea typeface="MS UI Gothic" panose="020B0600070205080204" pitchFamily="34" charset="-128"/>
              </a:rPr>
              <a:t>PSOVis</a:t>
            </a:r>
          </a:p>
        </p:txBody>
      </p:sp>
    </p:spTree>
    <p:extLst>
      <p:ext uri="{BB962C8B-B14F-4D97-AF65-F5344CB8AC3E}">
        <p14:creationId xmlns:p14="http://schemas.microsoft.com/office/powerpoint/2010/main" val="9022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en-US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Support Vector Machines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Pereira, Carlos Lemos, </a:t>
            </a:r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João Barreira</a:t>
            </a:r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 e 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63AFB8-D079-934C-B247-4A62FF274D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45" y="1555185"/>
            <a:ext cx="1650716" cy="1653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C4173-9C35-B741-9E2E-221337FBD3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5" y="3332003"/>
            <a:ext cx="3805762" cy="1296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C9AFA-9BC5-C845-996E-09564074FE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2" y="1555185"/>
            <a:ext cx="1650716" cy="16461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E34AC-8427-2A44-8EBC-C17A47A2FE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99" y="1555185"/>
            <a:ext cx="1650717" cy="1646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1E8001-5687-4740-956A-BCA65BF07E85}"/>
              </a:ext>
            </a:extLst>
          </p:cNvPr>
          <p:cNvSpPr txBox="1"/>
          <p:nvPr/>
        </p:nvSpPr>
        <p:spPr>
          <a:xfrm>
            <a:off x="5838501" y="1555185"/>
            <a:ext cx="2813417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Hard-margin</a:t>
            </a:r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 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Soft-margin</a:t>
            </a:r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 SVM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SVM </a:t>
            </a: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não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endParaRPr lang="en-US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Classificação </a:t>
            </a:r>
            <a:r>
              <a:rPr lang="pt-PT" sz="1600" dirty="0" err="1">
                <a:latin typeface="MS UI Gothic" panose="020B0600070205080204" pitchFamily="34" charset="-128"/>
                <a:ea typeface="MS UI Gothic" panose="020B0600070205080204" pitchFamily="34" charset="-128"/>
              </a:rPr>
              <a:t>multiclasse</a:t>
            </a:r>
            <a:endParaRPr lang="pt-PT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Regressão estatística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Aprendizagem não supervisionada </a:t>
            </a:r>
            <a:r>
              <a:rPr lang="en-US" sz="14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(Support Vector Clustering)</a:t>
            </a:r>
            <a:endParaRPr lang="en-US" sz="16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437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267494"/>
            <a:ext cx="7584627" cy="1088068"/>
          </a:xfrm>
        </p:spPr>
        <p:txBody>
          <a:bodyPr/>
          <a:lstStyle/>
          <a:p>
            <a:pPr algn="ctr"/>
            <a:r>
              <a:rPr lang="pt-PT" b="1" dirty="0">
                <a:latin typeface="MS UI Gothic" panose="020B0600070205080204" pitchFamily="34" charset="-128"/>
                <a:ea typeface="MS UI Gothic" panose="020B0600070205080204" pitchFamily="34" charset="-128"/>
              </a:rPr>
              <a:t>SVM – Ferramentas e Aplicações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-7840" y="4808541"/>
            <a:ext cx="50285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u="sng" dirty="0">
                <a:latin typeface="MS UI Gothic" panose="020B0600070205080204" pitchFamily="34" charset="-128"/>
                <a:ea typeface="MS UI Gothic" panose="020B0600070205080204" pitchFamily="34" charset="-128"/>
              </a:rPr>
              <a:t>André Pereira</a:t>
            </a:r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, Carlos Lemos, João Barreira e Rafael Costa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17" y="4811294"/>
            <a:ext cx="322332" cy="332206"/>
          </a:xfrm>
          <a:prstGeom prst="rect">
            <a:avLst/>
          </a:prstGeom>
        </p:spPr>
      </p:pic>
      <p:sp>
        <p:nvSpPr>
          <p:cNvPr id="32" name="CaixaDeTexto 3">
            <a:extLst>
              <a:ext uri="{FF2B5EF4-FFF2-40B4-BE49-F238E27FC236}">
                <a16:creationId xmlns:a16="http://schemas.microsoft.com/office/drawing/2014/main" id="{63E8A2CD-34AD-7F40-8FF2-E633EC4BE89F}"/>
              </a:ext>
            </a:extLst>
          </p:cNvPr>
          <p:cNvSpPr txBox="1"/>
          <p:nvPr/>
        </p:nvSpPr>
        <p:spPr>
          <a:xfrm>
            <a:off x="5343049" y="4808541"/>
            <a:ext cx="3800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dirty="0">
                <a:latin typeface="MS UI Gothic" panose="020B0600070205080204" pitchFamily="34" charset="-128"/>
                <a:ea typeface="MS UI Gothic" panose="020B0600070205080204" pitchFamily="34" charset="-128"/>
              </a:rPr>
              <a:t>AEC – SI – 2018/19 - MEI/MIEI – UMinho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E8001-5687-4740-956A-BCA65BF07E85}"/>
              </a:ext>
            </a:extLst>
          </p:cNvPr>
          <p:cNvSpPr txBox="1"/>
          <p:nvPr/>
        </p:nvSpPr>
        <p:spPr>
          <a:xfrm>
            <a:off x="1043608" y="1793596"/>
            <a:ext cx="3240360" cy="220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Classificação de imagens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Reconhecimento facial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Categorização de texto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MS UI Gothic" panose="020B0600070205080204" pitchFamily="34" charset="-128"/>
                <a:ea typeface="MS UI Gothic" panose="020B0600070205080204" pitchFamily="34" charset="-128"/>
              </a:rPr>
              <a:t>Bioinformática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5DC0B-44F8-B34C-B28D-42A775EC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717" y="2586732"/>
            <a:ext cx="1262047" cy="679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5F4C75-3D76-9648-9C86-B41C2856E42F}"/>
              </a:ext>
            </a:extLst>
          </p:cNvPr>
          <p:cNvSpPr txBox="1"/>
          <p:nvPr/>
        </p:nvSpPr>
        <p:spPr>
          <a:xfrm>
            <a:off x="6834207" y="280750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S UI Gothic" panose="020B0600070205080204" pitchFamily="34" charset="-128"/>
                <a:ea typeface="MS UI Gothic" panose="020B0600070205080204" pitchFamily="34" charset="-128"/>
              </a:rPr>
              <a:t>LIBSVM</a:t>
            </a:r>
            <a:endParaRPr lang="en-US" sz="20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3818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F503C8-8FFE-44E4-99CB-9E182CD00A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919</Words>
  <Application>Microsoft Macintosh PowerPoint</Application>
  <PresentationFormat>On-screen Show (16:9)</PresentationFormat>
  <Paragraphs>84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 Unicode MS</vt:lpstr>
      <vt:lpstr>MS UI Gothic</vt:lpstr>
      <vt:lpstr>Arial</vt:lpstr>
      <vt:lpstr>Calibri</vt:lpstr>
      <vt:lpstr>Calibri Light</vt:lpstr>
      <vt:lpstr>Retrospetiva</vt:lpstr>
      <vt:lpstr>SISTEMAS DE APRENDIZAGEM</vt:lpstr>
      <vt:lpstr>Reinforcement Learning</vt:lpstr>
      <vt:lpstr>RL – Ferramentas e Aplicações</vt:lpstr>
      <vt:lpstr>Particle Swarm Optimization</vt:lpstr>
      <vt:lpstr>PSO – Ferramentas e Aplicações</vt:lpstr>
      <vt:lpstr>Support Vector Machines</vt:lpstr>
      <vt:lpstr>SVM – Ferramentas e Aplicações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2016-10-09T01:04:30Z</dcterms:created>
  <dcterms:modified xsi:type="dcterms:W3CDTF">2018-10-21T14:52:30Z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